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302" r:id="rId2"/>
    <p:sldId id="342" r:id="rId3"/>
    <p:sldId id="311" r:id="rId4"/>
    <p:sldId id="312" r:id="rId5"/>
    <p:sldId id="330" r:id="rId6"/>
    <p:sldId id="313" r:id="rId7"/>
    <p:sldId id="331" r:id="rId8"/>
    <p:sldId id="314" r:id="rId9"/>
    <p:sldId id="343" r:id="rId10"/>
    <p:sldId id="344" r:id="rId11"/>
    <p:sldId id="345" r:id="rId12"/>
    <p:sldId id="335" r:id="rId13"/>
    <p:sldId id="325" r:id="rId14"/>
    <p:sldId id="409" r:id="rId15"/>
    <p:sldId id="337" r:id="rId16"/>
    <p:sldId id="407" r:id="rId17"/>
    <p:sldId id="334" r:id="rId18"/>
    <p:sldId id="341" r:id="rId19"/>
    <p:sldId id="346" r:id="rId20"/>
    <p:sldId id="348" r:id="rId21"/>
    <p:sldId id="349" r:id="rId22"/>
    <p:sldId id="350" r:id="rId23"/>
    <p:sldId id="333" r:id="rId24"/>
    <p:sldId id="403" r:id="rId25"/>
    <p:sldId id="410" r:id="rId26"/>
    <p:sldId id="411" r:id="rId27"/>
    <p:sldId id="402" r:id="rId28"/>
    <p:sldId id="401" r:id="rId29"/>
    <p:sldId id="320" r:id="rId30"/>
    <p:sldId id="351" r:id="rId31"/>
    <p:sldId id="352" r:id="rId32"/>
    <p:sldId id="405" r:id="rId33"/>
    <p:sldId id="400" r:id="rId34"/>
    <p:sldId id="404" r:id="rId35"/>
    <p:sldId id="353" r:id="rId36"/>
    <p:sldId id="354" r:id="rId37"/>
    <p:sldId id="355" r:id="rId38"/>
    <p:sldId id="379" r:id="rId39"/>
    <p:sldId id="374" r:id="rId40"/>
    <p:sldId id="378" r:id="rId41"/>
    <p:sldId id="377" r:id="rId42"/>
    <p:sldId id="376" r:id="rId43"/>
    <p:sldId id="388" r:id="rId44"/>
    <p:sldId id="387" r:id="rId45"/>
    <p:sldId id="386" r:id="rId46"/>
    <p:sldId id="385" r:id="rId47"/>
    <p:sldId id="412" r:id="rId48"/>
    <p:sldId id="384" r:id="rId49"/>
    <p:sldId id="383" r:id="rId50"/>
    <p:sldId id="356" r:id="rId51"/>
    <p:sldId id="357" r:id="rId52"/>
    <p:sldId id="358" r:id="rId53"/>
    <p:sldId id="360" r:id="rId54"/>
    <p:sldId id="408" r:id="rId55"/>
    <p:sldId id="391" r:id="rId56"/>
    <p:sldId id="394" r:id="rId57"/>
    <p:sldId id="417" r:id="rId58"/>
    <p:sldId id="399" r:id="rId59"/>
    <p:sldId id="398" r:id="rId60"/>
    <p:sldId id="389" r:id="rId61"/>
    <p:sldId id="396" r:id="rId62"/>
    <p:sldId id="393" r:id="rId63"/>
    <p:sldId id="415" r:id="rId64"/>
    <p:sldId id="382" r:id="rId65"/>
    <p:sldId id="390" r:id="rId66"/>
    <p:sldId id="416" r:id="rId67"/>
    <p:sldId id="395" r:id="rId68"/>
    <p:sldId id="392" r:id="rId69"/>
    <p:sldId id="413" r:id="rId70"/>
    <p:sldId id="364" r:id="rId71"/>
    <p:sldId id="365" r:id="rId72"/>
    <p:sldId id="397" r:id="rId73"/>
    <p:sldId id="362" r:id="rId74"/>
    <p:sldId id="363" r:id="rId75"/>
    <p:sldId id="359" r:id="rId76"/>
    <p:sldId id="361" r:id="rId77"/>
    <p:sldId id="366" r:id="rId78"/>
    <p:sldId id="367" r:id="rId79"/>
    <p:sldId id="368" r:id="rId80"/>
    <p:sldId id="369" r:id="rId81"/>
    <p:sldId id="370" r:id="rId82"/>
    <p:sldId id="371" r:id="rId83"/>
    <p:sldId id="373" r:id="rId84"/>
    <p:sldId id="414" r:id="rId85"/>
    <p:sldId id="372" r:id="rId86"/>
    <p:sldId id="375" r:id="rId87"/>
    <p:sldId id="381" r:id="rId88"/>
    <p:sldId id="380" r:id="rId89"/>
    <p:sldId id="338" r:id="rId90"/>
    <p:sldId id="336" r:id="rId9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302-05" initials="3" lastIdx="1" clrIdx="0">
    <p:extLst>
      <p:ext uri="{19B8F6BF-5375-455C-9EA6-DF929625EA0E}">
        <p15:presenceInfo xmlns:p15="http://schemas.microsoft.com/office/powerpoint/2012/main" userId="302-05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19C"/>
    <a:srgbClr val="66FF33"/>
    <a:srgbClr val="00CC66"/>
    <a:srgbClr val="33CC33"/>
    <a:srgbClr val="FF9999"/>
    <a:srgbClr val="FFCCCC"/>
    <a:srgbClr val="FCB528"/>
    <a:srgbClr val="EE80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33" autoAdjust="0"/>
  </p:normalViewPr>
  <p:slideViewPr>
    <p:cSldViewPr snapToGrid="0">
      <p:cViewPr varScale="1">
        <p:scale>
          <a:sx n="80" d="100"/>
          <a:sy n="80" d="100"/>
        </p:scale>
        <p:origin x="96" y="6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commentAuthors" Target="commentAuthor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9DDC0-2713-4AB7-9AE3-839201894A8A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B1CE3-AC85-457F-804E-DE9959CADA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541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9DDC0-2713-4AB7-9AE3-839201894A8A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B1CE3-AC85-457F-804E-DE9959CADA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737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9DDC0-2713-4AB7-9AE3-839201894A8A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B1CE3-AC85-457F-804E-DE9959CADA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627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9DDC0-2713-4AB7-9AE3-839201894A8A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B1CE3-AC85-457F-804E-DE9959CADA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525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9DDC0-2713-4AB7-9AE3-839201894A8A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B1CE3-AC85-457F-804E-DE9959CADA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892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9DDC0-2713-4AB7-9AE3-839201894A8A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B1CE3-AC85-457F-804E-DE9959CADA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481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9DDC0-2713-4AB7-9AE3-839201894A8A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B1CE3-AC85-457F-804E-DE9959CADA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823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9DDC0-2713-4AB7-9AE3-839201894A8A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B1CE3-AC85-457F-804E-DE9959CADA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6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9DDC0-2713-4AB7-9AE3-839201894A8A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B1CE3-AC85-457F-804E-DE9959CADA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670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9DDC0-2713-4AB7-9AE3-839201894A8A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B1CE3-AC85-457F-804E-DE9959CADA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818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9DDC0-2713-4AB7-9AE3-839201894A8A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B1CE3-AC85-457F-804E-DE9959CADA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431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9DDC0-2713-4AB7-9AE3-839201894A8A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1CE3-AC85-457F-804E-DE9959CADA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902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3" y="1602266"/>
            <a:ext cx="121919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Yoon 윤고딕 520_TT" panose="020B0600000101010101"/>
                <a:cs typeface="Segoe UI" panose="020B0502040204020203" pitchFamily="34" charset="0"/>
              </a:rPr>
              <a:t>너에게 난</a:t>
            </a:r>
            <a:r>
              <a:rPr lang="en-US" altLang="ko-KR" sz="4000" b="1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Yoon 윤고딕 520_TT" panose="020B0600000101010101"/>
                <a:cs typeface="Segoe UI" panose="020B0502040204020203" pitchFamily="34" charset="0"/>
              </a:rPr>
              <a:t>, </a:t>
            </a:r>
            <a:r>
              <a:rPr lang="ko-KR" altLang="en-US" sz="4000" b="1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Yoon 윤고딕 520_TT" panose="020B0600000101010101"/>
                <a:cs typeface="Segoe UI" panose="020B0502040204020203" pitchFamily="34" charset="0"/>
              </a:rPr>
              <a:t>나에게 넌</a:t>
            </a:r>
            <a:endParaRPr lang="en-US" altLang="ko-KR" sz="4000" b="1" dirty="0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ea typeface="Yoon 윤고딕 520_TT" panose="020B0600000101010101"/>
              <a:cs typeface="Segoe UI" panose="020B0502040204020203" pitchFamily="34" charset="0"/>
            </a:endParaRPr>
          </a:p>
          <a:p>
            <a:pPr algn="ctr"/>
            <a:endParaRPr lang="en-US" altLang="ko-KR" sz="4000" b="1" dirty="0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ea typeface="Yoon 윤고딕 520_TT" panose="020B0600000101010101"/>
              <a:cs typeface="Segoe UI" panose="020B0502040204020203" pitchFamily="34" charset="0"/>
            </a:endParaRPr>
          </a:p>
          <a:p>
            <a:pPr algn="ctr"/>
            <a:r>
              <a:rPr lang="en-US" altLang="ko-KR" sz="4000" b="1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Yoon 윤고딕 520_TT" panose="020B0600000101010101"/>
                <a:cs typeface="Segoe UI" panose="020B0502040204020203" pitchFamily="34" charset="0"/>
              </a:rPr>
              <a:t>Animal Protection Management System</a:t>
            </a:r>
            <a:r>
              <a:rPr lang="ko-KR" altLang="en-US" sz="4000" b="1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Yoon 윤고딕 520_TT" panose="020B0600000101010101"/>
                <a:cs typeface="Segoe UI" panose="020B0502040204020203" pitchFamily="34" charset="0"/>
              </a:rPr>
              <a:t> </a:t>
            </a:r>
            <a:endParaRPr lang="ko-KR" altLang="en-US" sz="4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ea typeface="Yoon 윤고딕 520_TT" panose="020B0600000101010101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" y="4013633"/>
            <a:ext cx="1219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WEB PROGRAMMING PRESENTATION</a:t>
            </a:r>
          </a:p>
          <a:p>
            <a:pPr algn="ctr"/>
            <a:endParaRPr lang="en-US" altLang="ko-KR" sz="16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  <a:p>
            <a:pPr algn="ctr"/>
            <a:r>
              <a:rPr lang="en-US" altLang="ko-KR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You </a:t>
            </a:r>
            <a:r>
              <a:rPr lang="en-US" altLang="ko-KR" sz="1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&amp; </a:t>
            </a:r>
            <a:r>
              <a:rPr lang="en-US" altLang="ko-KR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I – Team  Portfolio</a:t>
            </a:r>
            <a:endParaRPr lang="en-US" altLang="ko-KR" sz="1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  <a:p>
            <a:pPr algn="ctr"/>
            <a:endParaRPr lang="en-US" altLang="ko-KR" sz="16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  <a:p>
            <a:pPr algn="ctr"/>
            <a:r>
              <a:rPr lang="en-US" altLang="ko-KR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Made By. </a:t>
            </a:r>
            <a:r>
              <a:rPr lang="en-US" altLang="ko-KR" sz="16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Bogun</a:t>
            </a:r>
            <a:r>
              <a:rPr lang="en-US" altLang="ko-KR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, </a:t>
            </a:r>
            <a:r>
              <a:rPr lang="en-US" altLang="ko-KR" sz="16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Jisu</a:t>
            </a:r>
            <a:r>
              <a:rPr lang="en-US" altLang="ko-KR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, </a:t>
            </a:r>
            <a:r>
              <a:rPr lang="en-US" altLang="ko-KR" sz="16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Kyungmin</a:t>
            </a:r>
            <a:r>
              <a:rPr lang="en-US" altLang="ko-KR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, </a:t>
            </a:r>
            <a:r>
              <a:rPr lang="en-US" altLang="ko-KR" sz="16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Taein`s</a:t>
            </a:r>
            <a:endParaRPr lang="en-US" altLang="ko-KR" sz="16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8022" y="6410325"/>
            <a:ext cx="1323975" cy="4476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109" y="6400626"/>
            <a:ext cx="1743075" cy="4572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710" y="6410325"/>
            <a:ext cx="1289730" cy="4476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966" y="6413326"/>
            <a:ext cx="2362530" cy="44773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61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4" y="3005553"/>
            <a:ext cx="12191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v"/>
            </a:pPr>
            <a:r>
              <a:rPr lang="en-US" altLang="ko-KR" sz="3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3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ER-Diagram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58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621529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ER-Diagram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948054" y="533029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062100" y="1346572"/>
            <a:ext cx="4028731" cy="546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 :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사이트를 이용하는 사용자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Admin :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사이트 관리자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권한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Shelter :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보호소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Pet :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보호동물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Post :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커뮤니티 게시판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Reply :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커뮤니티 게시판 댓글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 :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공지사항 게시판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QA :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개인 문의게시판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QAreply :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개인 문의게시판 댓글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Adopt :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입양관리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215742" y="788191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38" name="직선 연결선 37"/>
          <p:cNvCxnSpPr/>
          <p:nvPr/>
        </p:nvCxnSpPr>
        <p:spPr>
          <a:xfrm flipH="1" flipV="1">
            <a:off x="7960933" y="1272861"/>
            <a:ext cx="4231069" cy="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10" y="548796"/>
            <a:ext cx="6541834" cy="63092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2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4" y="3005553"/>
            <a:ext cx="12191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v"/>
            </a:pPr>
            <a:r>
              <a:rPr lang="en-US" altLang="ko-KR" sz="3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3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Code Review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8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141743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Code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Review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948054" y="533029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056560" y="2510575"/>
            <a:ext cx="4028731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유효성 체크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Validation, DTO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사용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DTO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를 다시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Entity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 변경하여 사용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OAuth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처리를 위한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gson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사용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이메일 인증처리를 위하여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lib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추가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설정을 위하여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lib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추가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이미지 파일 업로드를 위하여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lib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추가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215742" y="788191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38" name="직선 연결선 37"/>
          <p:cNvCxnSpPr/>
          <p:nvPr/>
        </p:nvCxnSpPr>
        <p:spPr>
          <a:xfrm flipH="1" flipV="1">
            <a:off x="7960933" y="1272861"/>
            <a:ext cx="4231069" cy="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4889"/>
            <a:ext cx="7948054" cy="498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02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141743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Code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Review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948054" y="533029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056560" y="2510575"/>
            <a:ext cx="4028731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유효성 체크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Validation, DTO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사용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DTO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를 다시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Entity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 변경하여 사용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OAuth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처리를 위한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gson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사용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이메일 인증처리를 위하여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lib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추가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설정을 위하여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lib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추가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이미지 파일 업로드를 위하여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lib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추가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215742" y="788191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38" name="직선 연결선 37"/>
          <p:cNvCxnSpPr/>
          <p:nvPr/>
        </p:nvCxnSpPr>
        <p:spPr>
          <a:xfrm flipH="1" flipV="1">
            <a:off x="7960933" y="1272861"/>
            <a:ext cx="4231069" cy="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4889"/>
            <a:ext cx="7948054" cy="49886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64" y="849218"/>
            <a:ext cx="9773339" cy="526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78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917556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Code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Review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28880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787" y="2052317"/>
            <a:ext cx="2172003" cy="457263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74" y="2052317"/>
            <a:ext cx="1952898" cy="45821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273" y="2966842"/>
            <a:ext cx="1790950" cy="274358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706" y="3076396"/>
            <a:ext cx="1895740" cy="252447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0" y="57571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Yoon 윤고딕 520_TT" panose="020B0600000101010101"/>
                <a:cs typeface="Segoe UI" panose="020B0502040204020203" pitchFamily="34" charset="0"/>
              </a:rPr>
              <a:t>Web Service Class</a:t>
            </a:r>
          </a:p>
        </p:txBody>
      </p:sp>
      <p:cxnSp>
        <p:nvCxnSpPr>
          <p:cNvPr id="24" name="직선 연결선 23"/>
          <p:cNvCxnSpPr/>
          <p:nvPr/>
        </p:nvCxnSpPr>
        <p:spPr>
          <a:xfrm flipH="1">
            <a:off x="-2" y="1121274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123853" y="1121274"/>
            <a:ext cx="0" cy="572384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6300902" y="1121274"/>
            <a:ext cx="0" cy="572384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1" y="171884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53039" y="1246053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View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517652" y="1223714"/>
            <a:ext cx="2441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Presentation Layer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27886" y="1246053"/>
            <a:ext cx="199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Business Layer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226974" y="1223714"/>
            <a:ext cx="2431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Persistence Layer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8968130" y="1121274"/>
            <a:ext cx="0" cy="572384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오른쪽 화살표 10"/>
          <p:cNvSpPr/>
          <p:nvPr/>
        </p:nvSpPr>
        <p:spPr>
          <a:xfrm>
            <a:off x="2845448" y="3820027"/>
            <a:ext cx="577516" cy="2526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 rot="10800000">
            <a:off x="2817470" y="4338633"/>
            <a:ext cx="577516" cy="2526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87488" y="3815261"/>
            <a:ext cx="577516" cy="2526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 rot="10800000">
            <a:off x="5959510" y="4333867"/>
            <a:ext cx="577516" cy="2526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8655309" y="3815261"/>
            <a:ext cx="577516" cy="2526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 rot="10800000">
            <a:off x="8627331" y="4333867"/>
            <a:ext cx="577516" cy="2526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1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141743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Code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Review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948054" y="533029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474350" y="2480978"/>
            <a:ext cx="4028731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Config</a:t>
            </a: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검색기능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Entity</a:t>
            </a: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DTO(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유효성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215742" y="788191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38" name="직선 연결선 37"/>
          <p:cNvCxnSpPr/>
          <p:nvPr/>
        </p:nvCxnSpPr>
        <p:spPr>
          <a:xfrm flipH="1" flipV="1">
            <a:off x="7960933" y="1272861"/>
            <a:ext cx="4231069" cy="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51" y="1500007"/>
            <a:ext cx="1686160" cy="11526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102" y="1617044"/>
            <a:ext cx="1733792" cy="91452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76" y="4048650"/>
            <a:ext cx="1375886" cy="274358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853" y="4232250"/>
            <a:ext cx="1695687" cy="2295845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>
            <a:off x="3954709" y="540912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1" y="3504335"/>
            <a:ext cx="7954492" cy="835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75443" y="614646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First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49779" y="614646"/>
            <a:ext cx="190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Second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75443" y="3567611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Third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49779" y="3567611"/>
            <a:ext cx="190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Fourth</a:t>
            </a:r>
          </a:p>
        </p:txBody>
      </p:sp>
      <p:cxnSp>
        <p:nvCxnSpPr>
          <p:cNvPr id="23" name="직선 연결선 22"/>
          <p:cNvCxnSpPr/>
          <p:nvPr/>
        </p:nvCxnSpPr>
        <p:spPr>
          <a:xfrm flipH="1">
            <a:off x="-10505" y="987710"/>
            <a:ext cx="7954492" cy="835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H="1">
            <a:off x="0" y="3955307"/>
            <a:ext cx="7954492" cy="835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79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4" y="3005553"/>
            <a:ext cx="12191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v"/>
            </a:pPr>
            <a:r>
              <a:rPr lang="en-US" altLang="ko-KR" sz="3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3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Making Story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49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069687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Making Story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880" y="553791"/>
            <a:ext cx="7558237" cy="63042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36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069687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Making Story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553792"/>
            <a:ext cx="3753635" cy="318000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822" y="553790"/>
            <a:ext cx="3731442" cy="319288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822" y="3759556"/>
            <a:ext cx="3731442" cy="311190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0" y="3759556"/>
            <a:ext cx="3753634" cy="311911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1709" y="553791"/>
            <a:ext cx="3818688" cy="319288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1709" y="3759557"/>
            <a:ext cx="3818688" cy="3119110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 flipH="1">
            <a:off x="-12703" y="37286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8111047" y="540733"/>
            <a:ext cx="1471" cy="632996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4024388" y="541090"/>
            <a:ext cx="7178" cy="630890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76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56873" y="2114731"/>
            <a:ext cx="68351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Yoon 윤고딕 520_TT" panose="020B0600000101010101"/>
                <a:cs typeface="Segoe UI" panose="020B0502040204020203" pitchFamily="34" charset="0"/>
              </a:rPr>
              <a:t>저희도 좋은 </a:t>
            </a:r>
            <a:r>
              <a:rPr lang="ko-KR" altLang="en-US" sz="4000" b="1" dirty="0" err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Yoon 윤고딕 520_TT" panose="020B0600000101010101"/>
                <a:cs typeface="Segoe UI" panose="020B0502040204020203" pitchFamily="34" charset="0"/>
              </a:rPr>
              <a:t>반려인에게</a:t>
            </a:r>
            <a:r>
              <a:rPr lang="ko-KR" altLang="en-US" sz="4000" b="1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Yoon 윤고딕 520_TT" panose="020B0600000101010101"/>
                <a:cs typeface="Segoe UI" panose="020B0502040204020203" pitchFamily="34" charset="0"/>
              </a:rPr>
              <a:t> </a:t>
            </a:r>
            <a:endParaRPr lang="en-US" altLang="ko-KR" sz="4000" b="1" dirty="0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ea typeface="Yoon 윤고딕 520_TT" panose="020B0600000101010101"/>
              <a:cs typeface="Segoe UI" panose="020B0502040204020203" pitchFamily="34" charset="0"/>
            </a:endParaRPr>
          </a:p>
          <a:p>
            <a:pPr algn="ctr"/>
            <a:r>
              <a:rPr lang="en-US" altLang="ko-KR" sz="4000" b="1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Yoon 윤고딕 520_TT" panose="020B0600000101010101"/>
                <a:cs typeface="Segoe UI" panose="020B0502040204020203" pitchFamily="34" charset="0"/>
              </a:rPr>
              <a:t>‘</a:t>
            </a:r>
            <a:r>
              <a:rPr lang="ko-KR" altLang="en-US" sz="4000" b="1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Yoon 윤고딕 520_TT" panose="020B0600000101010101"/>
                <a:cs typeface="Segoe UI" panose="020B0502040204020203" pitchFamily="34" charset="0"/>
              </a:rPr>
              <a:t>취업</a:t>
            </a:r>
            <a:r>
              <a:rPr lang="en-US" altLang="ko-KR" sz="4000" b="1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Yoon 윤고딕 520_TT" panose="020B0600000101010101"/>
                <a:cs typeface="Segoe UI" panose="020B0502040204020203" pitchFamily="34" charset="0"/>
              </a:rPr>
              <a:t>’</a:t>
            </a:r>
            <a:r>
              <a:rPr lang="ko-KR" altLang="en-US" sz="4000" b="1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Yoon 윤고딕 520_TT" panose="020B0600000101010101"/>
                <a:cs typeface="Segoe UI" panose="020B0502040204020203" pitchFamily="34" charset="0"/>
              </a:rPr>
              <a:t>하고 싶어요</a:t>
            </a:r>
            <a:endParaRPr lang="ko-KR" altLang="en-US" sz="4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ea typeface="Yoon 윤고딕 520_TT" panose="020B0600000101010101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26492" y="4410266"/>
            <a:ext cx="6835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TARGET</a:t>
            </a:r>
          </a:p>
          <a:p>
            <a:pPr algn="ctr"/>
            <a:endParaRPr lang="en-US" altLang="ko-KR" sz="1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반려동물 </a:t>
            </a:r>
            <a:r>
              <a:rPr lang="ko-KR" altLang="en-US" sz="1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입양을 원하는 </a:t>
            </a:r>
            <a:r>
              <a:rPr lang="ko-KR" altLang="en-US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반려인 </a:t>
            </a:r>
            <a:r>
              <a:rPr lang="en-US" altLang="ko-KR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or </a:t>
            </a:r>
            <a:r>
              <a:rPr lang="ko-KR" altLang="en-US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반려동물을 잃어버린 반려인</a:t>
            </a:r>
            <a:endParaRPr lang="en-US" altLang="ko-KR" sz="16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75" y="0"/>
            <a:ext cx="3713727" cy="20827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75" y="2082782"/>
            <a:ext cx="3723974" cy="232748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75" y="4410266"/>
            <a:ext cx="3713724" cy="2455184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5356732" y="0"/>
            <a:ext cx="20782" cy="68580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749310" y="1481189"/>
            <a:ext cx="2050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CONCEPT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941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069687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Making Story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H="1">
            <a:off x="-12703" y="37286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8276147" y="540733"/>
            <a:ext cx="1471" cy="632996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3920047" y="550928"/>
            <a:ext cx="1471" cy="632996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87" y="553790"/>
            <a:ext cx="3593170" cy="317482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88" y="3764202"/>
            <a:ext cx="3593169" cy="309379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2008" y="563628"/>
            <a:ext cx="2946121" cy="317786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2009" y="3764203"/>
            <a:ext cx="2946121" cy="309379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1311" y="563628"/>
            <a:ext cx="3364293" cy="316616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1311" y="3764203"/>
            <a:ext cx="3364293" cy="309379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52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069687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Making Story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H="1">
            <a:off x="-12703" y="37286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8276147" y="540733"/>
            <a:ext cx="1471" cy="632996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3920047" y="550928"/>
            <a:ext cx="1471" cy="632996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69" y="553791"/>
            <a:ext cx="3649220" cy="317482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69" y="3754190"/>
            <a:ext cx="3649219" cy="310515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268" y="540912"/>
            <a:ext cx="3599462" cy="317482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6267" y="3754189"/>
            <a:ext cx="3599463" cy="3110249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7744" y="3987800"/>
            <a:ext cx="3723618" cy="26797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7409" y="821154"/>
            <a:ext cx="3718641" cy="267218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70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069687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Making Story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H="1">
            <a:off x="-12703" y="37286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8276147" y="540733"/>
            <a:ext cx="1471" cy="632996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3920047" y="550928"/>
            <a:ext cx="1471" cy="632996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81" y="843029"/>
            <a:ext cx="3638141" cy="259867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81" y="4015524"/>
            <a:ext cx="3635381" cy="26162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343" y="685472"/>
            <a:ext cx="4065508" cy="290902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4175" y="3800612"/>
            <a:ext cx="3491157" cy="299428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9144" y="814945"/>
            <a:ext cx="3701078" cy="266551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1980" y="3799624"/>
            <a:ext cx="3438542" cy="299527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45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4" y="3005553"/>
            <a:ext cx="12191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v"/>
            </a:pPr>
            <a:r>
              <a:rPr lang="en-US" altLang="ko-KR" sz="3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3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Screen Description - ADMIN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19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89701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Screen</a:t>
                      </a:r>
                      <a:r>
                        <a:rPr lang="en-US" altLang="ko-KR" sz="1600" baseline="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Description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18231" y="553791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52161" y="723602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7431110" y="1272862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97190" y="2459708"/>
            <a:ext cx="40287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Header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권한별로 이동가능</a:t>
            </a: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보호동물 입양현황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그래프 출력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전체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회원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보호동물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보호소 등록 현황 그래프 출력</a:t>
            </a: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31" y="553790"/>
            <a:ext cx="6934041" cy="63042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59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89701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Screen</a:t>
                      </a:r>
                      <a:r>
                        <a:rPr lang="en-US" altLang="ko-KR" sz="1600" baseline="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Description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18231" y="553791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52161" y="723602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7431110" y="1272862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97190" y="4207906"/>
            <a:ext cx="4028731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관리자 아이디 입력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관리자 비밀번호 입력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입력된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값과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Pw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값이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DB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에서 일치하는지 서비스계층에서 확인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중간관리자 권한거부 페이지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31" y="553790"/>
            <a:ext cx="6934041" cy="630420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61269" y="1532008"/>
            <a:ext cx="4444492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300"/>
              </a:spcAft>
              <a:buClr>
                <a:schemeClr val="bg1">
                  <a:lumMod val="95000"/>
                </a:schemeClr>
              </a:buClr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가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  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관리자 로그인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spcAft>
                <a:spcPts val="300"/>
              </a:spcAft>
              <a:buClr>
                <a:schemeClr val="bg1">
                  <a:lumMod val="95000"/>
                </a:schemeClr>
              </a:buClr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spcAft>
                <a:spcPts val="300"/>
              </a:spcAft>
              <a:buClr>
                <a:schemeClr val="bg1">
                  <a:lumMod val="95000"/>
                </a:schemeClr>
              </a:buClr>
            </a:pP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나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  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최고관리자 로그시에 회원가입 </a:t>
            </a: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spcAft>
                <a:spcPts val="300"/>
              </a:spcAft>
              <a:buClr>
                <a:schemeClr val="bg1">
                  <a:lumMod val="95000"/>
                </a:schemeClr>
              </a:buClr>
            </a:pP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활성화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spcAft>
                <a:spcPts val="300"/>
              </a:spcAft>
              <a:buClr>
                <a:schemeClr val="bg1">
                  <a:lumMod val="95000"/>
                </a:schemeClr>
              </a:buClr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spcAft>
                <a:spcPts val="300"/>
              </a:spcAft>
              <a:buClr>
                <a:schemeClr val="bg1">
                  <a:lumMod val="95000"/>
                </a:schemeClr>
              </a:buClr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다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  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중간관리자 로그인시에 회원가입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spcAft>
                <a:spcPts val="300"/>
              </a:spcAft>
              <a:buClr>
                <a:schemeClr val="bg1">
                  <a:lumMod val="95000"/>
                </a:schemeClr>
              </a:buClr>
            </a:pP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비활성화 및 페이지 권한설정</a:t>
            </a: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flipH="1">
            <a:off x="7418231" y="3835723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28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89701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Screen</a:t>
                      </a:r>
                      <a:r>
                        <a:rPr lang="en-US" altLang="ko-KR" sz="1600" baseline="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Description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18231" y="553791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52161" y="723602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7431110" y="1272862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31" y="553790"/>
            <a:ext cx="6934041" cy="630420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384" y="933580"/>
            <a:ext cx="2946649" cy="31870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97190" y="4207906"/>
            <a:ext cx="4028731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관리자 아이디 입력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관리자 비밀번호 입력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입력된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값과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Pw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값이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DB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에서 일치하는지 서비스계층에서 확인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중간관리자 권한거부 페이지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61269" y="1532008"/>
            <a:ext cx="4444492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300"/>
              </a:spcAft>
              <a:buClr>
                <a:schemeClr val="bg1">
                  <a:lumMod val="95000"/>
                </a:schemeClr>
              </a:buClr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가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  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관리자 로그인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spcAft>
                <a:spcPts val="300"/>
              </a:spcAft>
              <a:buClr>
                <a:schemeClr val="bg1">
                  <a:lumMod val="95000"/>
                </a:schemeClr>
              </a:buClr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spcAft>
                <a:spcPts val="300"/>
              </a:spcAft>
              <a:buClr>
                <a:schemeClr val="bg1">
                  <a:lumMod val="95000"/>
                </a:schemeClr>
              </a:buClr>
            </a:pP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나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  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최고관리자 로그시에 회원가입 </a:t>
            </a: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spcAft>
                <a:spcPts val="300"/>
              </a:spcAft>
              <a:buClr>
                <a:schemeClr val="bg1">
                  <a:lumMod val="95000"/>
                </a:schemeClr>
              </a:buClr>
            </a:pP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활성화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spcAft>
                <a:spcPts val="300"/>
              </a:spcAft>
              <a:buClr>
                <a:schemeClr val="bg1">
                  <a:lumMod val="95000"/>
                </a:schemeClr>
              </a:buClr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spcAft>
                <a:spcPts val="300"/>
              </a:spcAft>
              <a:buClr>
                <a:schemeClr val="bg1">
                  <a:lumMod val="95000"/>
                </a:schemeClr>
              </a:buClr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다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  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중간관리자 로그인시에 회원가입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spcAft>
                <a:spcPts val="300"/>
              </a:spcAft>
              <a:buClr>
                <a:schemeClr val="bg1">
                  <a:lumMod val="95000"/>
                </a:schemeClr>
              </a:buClr>
            </a:pP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비활성화 및 페이지 권한설정</a:t>
            </a: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 flipH="1">
            <a:off x="7418231" y="3835723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3936384" y="933580"/>
            <a:ext cx="2946649" cy="31870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56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89701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Screen</a:t>
                      </a:r>
                      <a:r>
                        <a:rPr lang="en-US" altLang="ko-KR" sz="1600" baseline="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Description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18231" y="553791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52161" y="723602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7431110" y="1272862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31" y="553790"/>
            <a:ext cx="6934041" cy="630420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36" y="1987849"/>
            <a:ext cx="5763429" cy="178142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200" y="889354"/>
            <a:ext cx="2768234" cy="38350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270000" y="1341118"/>
            <a:ext cx="2247900" cy="28923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 flipH="1" flipV="1">
            <a:off x="2997200" y="1727200"/>
            <a:ext cx="342900" cy="6350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797190" y="4207906"/>
            <a:ext cx="4028731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관리자 아이디 입력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관리자 비밀번호 입력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입력된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값과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Pw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값이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DB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에서 일치하는지 서비스계층에서 확인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중간관리자 권한거부 페이지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61269" y="1532008"/>
            <a:ext cx="4444492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300"/>
              </a:spcAft>
              <a:buClr>
                <a:schemeClr val="bg1">
                  <a:lumMod val="95000"/>
                </a:schemeClr>
              </a:buClr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가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  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관리자 로그인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spcAft>
                <a:spcPts val="300"/>
              </a:spcAft>
              <a:buClr>
                <a:schemeClr val="bg1">
                  <a:lumMod val="95000"/>
                </a:schemeClr>
              </a:buClr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spcAft>
                <a:spcPts val="300"/>
              </a:spcAft>
              <a:buClr>
                <a:schemeClr val="bg1">
                  <a:lumMod val="95000"/>
                </a:schemeClr>
              </a:buClr>
            </a:pP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나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  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최고관리자 로그시에 회원가입 </a:t>
            </a: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spcAft>
                <a:spcPts val="300"/>
              </a:spcAft>
              <a:buClr>
                <a:schemeClr val="bg1">
                  <a:lumMod val="95000"/>
                </a:schemeClr>
              </a:buClr>
            </a:pP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활성화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spcAft>
                <a:spcPts val="300"/>
              </a:spcAft>
              <a:buClr>
                <a:schemeClr val="bg1">
                  <a:lumMod val="95000"/>
                </a:schemeClr>
              </a:buClr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spcAft>
                <a:spcPts val="300"/>
              </a:spcAft>
              <a:buClr>
                <a:schemeClr val="bg1">
                  <a:lumMod val="95000"/>
                </a:schemeClr>
              </a:buClr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다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  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중간관리자 로그인시에 회원가입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spcAft>
                <a:spcPts val="300"/>
              </a:spcAft>
              <a:buClr>
                <a:schemeClr val="bg1">
                  <a:lumMod val="95000"/>
                </a:schemeClr>
              </a:buClr>
            </a:pP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비활성화 및 페이지 권한설정</a:t>
            </a: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 flipH="1">
            <a:off x="7418231" y="3835723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74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89701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Screen</a:t>
                      </a:r>
                      <a:r>
                        <a:rPr lang="en-US" altLang="ko-KR" sz="1600" baseline="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Description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18231" y="553791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52161" y="723602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7431110" y="1272862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97190" y="2631831"/>
            <a:ext cx="402873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관리자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회원 가입 폼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출력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회원가입 버튼 클릭 시 회원가입 완료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//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 버튼 클릭시 모든 입력 값 초기화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91" y="553790"/>
            <a:ext cx="6934041" cy="63042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32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89701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Screen</a:t>
                      </a:r>
                      <a:r>
                        <a:rPr lang="en-US" altLang="ko-KR" sz="1600" baseline="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Description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18231" y="553791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52161" y="723602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7431110" y="1272862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13"/>
          <a:stretch/>
        </p:blipFill>
        <p:spPr>
          <a:xfrm>
            <a:off x="12032" y="908268"/>
            <a:ext cx="7411792" cy="551668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692979" y="2071140"/>
            <a:ext cx="4028731" cy="3639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보호소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이름과 번호 입력</a:t>
            </a: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드롭다운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메뉴로 선택하여 지역 입력</a:t>
            </a: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다음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주소 검색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Api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를 활용하여 우편번호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주소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상세주소 입력</a:t>
            </a: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등록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버튼 클릭시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ajax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를 이용하여 데이터 전달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shelter DB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에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등록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// Bean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Validation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활용하여 유효성 검사</a:t>
            </a: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61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3105834"/>
            <a:ext cx="4436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Yoon 윤고딕 520_TT" panose="020B0600000101010101"/>
                <a:cs typeface="Segoe UI" panose="020B0502040204020203" pitchFamily="34" charset="0"/>
              </a:rPr>
              <a:t>INDEX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4436918" y="0"/>
            <a:ext cx="20782" cy="68580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181339" y="805204"/>
            <a:ext cx="4444492" cy="524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v"/>
            </a:pPr>
            <a:r>
              <a:rPr lang="en-US" altLang="ko-KR" sz="20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Used Technology</a:t>
            </a:r>
          </a:p>
          <a:p>
            <a:pPr marL="342900" indent="-3429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v"/>
            </a:pPr>
            <a:endParaRPr lang="en-US" altLang="ko-KR" sz="20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v"/>
            </a:pPr>
            <a:r>
              <a:rPr lang="en-US" altLang="ko-KR" sz="20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Time Table</a:t>
            </a:r>
          </a:p>
          <a:p>
            <a:pPr marL="342900" indent="-3429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v"/>
            </a:pPr>
            <a:endParaRPr lang="en-US" altLang="ko-KR" sz="20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v"/>
            </a:pPr>
            <a:r>
              <a:rPr lang="en-US" altLang="ko-KR" sz="20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Information Structure Diagram</a:t>
            </a:r>
          </a:p>
          <a:p>
            <a:pPr marL="342900" indent="-3429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v"/>
            </a:pPr>
            <a:endParaRPr lang="en-US" altLang="ko-KR" sz="20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v"/>
            </a:pPr>
            <a:r>
              <a:rPr lang="en-US" altLang="ko-KR" sz="20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ER-Diagram </a:t>
            </a:r>
          </a:p>
          <a:p>
            <a:pPr marL="342900" indent="-3429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v"/>
            </a:pPr>
            <a:endParaRPr lang="en-US" altLang="ko-KR" sz="20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v"/>
            </a:pPr>
            <a:r>
              <a:rPr lang="en-US" altLang="ko-KR" sz="20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20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Code Review</a:t>
            </a:r>
            <a:endParaRPr lang="en-US" altLang="ko-KR" sz="20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v"/>
            </a:pPr>
            <a:endParaRPr lang="en-US" altLang="ko-KR" sz="20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v"/>
            </a:pPr>
            <a:r>
              <a:rPr lang="en-US" altLang="ko-KR" sz="20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Making Story</a:t>
            </a:r>
            <a:endParaRPr lang="en-US" altLang="ko-KR" sz="20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v"/>
            </a:pPr>
            <a:endParaRPr lang="en-US" altLang="ko-KR" sz="20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v"/>
            </a:pPr>
            <a:r>
              <a:rPr lang="en-US" altLang="ko-KR" sz="20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Screen </a:t>
            </a:r>
            <a:r>
              <a:rPr lang="en-US" altLang="ko-KR" sz="20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 marL="342900" indent="-3429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v"/>
            </a:pPr>
            <a:endParaRPr lang="en-US" altLang="ko-KR" sz="20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v"/>
            </a:pPr>
            <a:r>
              <a:rPr lang="en-US" altLang="ko-KR" sz="20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Q&amp;A  ·  END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32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89701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Screen</a:t>
                      </a:r>
                      <a:r>
                        <a:rPr lang="en-US" altLang="ko-KR" sz="1600" baseline="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Description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18231" y="553791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52161" y="723602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7431110" y="1272862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92979" y="2073031"/>
            <a:ext cx="4028731" cy="3393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보호소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전체 리스트 출력</a:t>
            </a: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보호소명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클릭시 보호소 수정폼 이동 고유번호값 전달</a:t>
            </a: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삭제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버튼 클릭시 고유 번호값을 이용하여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shelter DB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에서 삭제</a:t>
            </a: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페이징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처리</a:t>
            </a: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89"/>
          <a:stretch/>
        </p:blipFill>
        <p:spPr>
          <a:xfrm>
            <a:off x="0" y="1272862"/>
            <a:ext cx="7418231" cy="46062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08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89701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Screen</a:t>
                      </a:r>
                      <a:r>
                        <a:rPr lang="en-US" altLang="ko-KR" sz="1600" baseline="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Description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18231" y="553791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52161" y="723602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7431110" y="1272862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92979" y="2657231"/>
            <a:ext cx="402873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전달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받은 고유번호 값으로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DB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에서 데이터를찾아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출력해준다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수정할 데이터를 수정후 수정하기버튼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클릭시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고유번호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값을 이용하여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DB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에서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된다</a:t>
            </a: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968"/>
            <a:ext cx="7418231" cy="55353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94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89701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Screen</a:t>
                      </a:r>
                      <a:r>
                        <a:rPr lang="en-US" altLang="ko-KR" sz="1600" baseline="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Description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18231" y="553791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52161" y="723602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7431110" y="1272862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97190" y="2631831"/>
            <a:ext cx="4028731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모든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관리자 정보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출력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아이디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링크 클릭 시 관리자 수정 페이지 이동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가능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페이징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처리</a:t>
            </a: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85" y="553791"/>
            <a:ext cx="6948206" cy="63170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55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89701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Screen</a:t>
                      </a:r>
                      <a:r>
                        <a:rPr lang="en-US" altLang="ko-KR" sz="1600" baseline="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Description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18231" y="553791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52161" y="723602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7431110" y="1272862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97190" y="1892606"/>
            <a:ext cx="4028731" cy="3639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해당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관리자 정보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출력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//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이름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전화번호만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수정가능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수정 버튼 클릭 시 변경된 정보로 수정 완료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(Update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삭제 버튼 클릭 시 해당 관리자 삭제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(Delete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뒤로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버튼 클릭 시 전 페이지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출력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31" y="553790"/>
            <a:ext cx="6934041" cy="63042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32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89701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Screen</a:t>
                      </a:r>
                      <a:r>
                        <a:rPr lang="en-US" altLang="ko-KR" sz="1600" baseline="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Description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18231" y="553791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52161" y="723602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7431110" y="1272862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97190" y="2631831"/>
            <a:ext cx="4028731" cy="176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모든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회원 정보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출력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페이징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처리</a:t>
            </a: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31" y="553790"/>
            <a:ext cx="6934041" cy="63042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97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89701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Screen</a:t>
                      </a:r>
                      <a:r>
                        <a:rPr lang="en-US" altLang="ko-KR" sz="1600" baseline="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Description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18231" y="553791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52161" y="723602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7431110" y="1272862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92979" y="1437606"/>
            <a:ext cx="4028731" cy="527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드롭다운을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활용하여 강아지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고양이 입력</a:t>
            </a: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견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묘종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나이</a:t>
            </a: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성별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중성화 여부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접종 여부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radio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버튼 활용하여 입력</a:t>
            </a: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사진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파일 선택하여 업로드</a:t>
            </a: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지역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선택시 해당 지역에 해당하는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shelter DB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의 데이터를 가져와 드롭다운 으로 선택</a:t>
            </a: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할 수있게 해준다</a:t>
            </a: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발견된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장소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특이사항 입력</a:t>
            </a: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등록하기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버튼 클릭시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js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를 활용하여 유효성 검사후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pet DB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에 등록</a:t>
            </a: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21" y="553791"/>
            <a:ext cx="6934041" cy="63042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47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89701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Screen</a:t>
                      </a:r>
                      <a:r>
                        <a:rPr lang="en-US" altLang="ko-KR" sz="1600" baseline="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Description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18231" y="553791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52161" y="723602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7431110" y="1272862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92979" y="2019836"/>
            <a:ext cx="4028731" cy="3393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동물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전체 리스트 출력</a:t>
            </a: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이미지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클릭시 동물 수정 폼으로 이동 고유번호값 전달</a:t>
            </a: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삭제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버튼 클릭시 고유 번호값을 이용하여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pet DB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에서 삭제</a:t>
            </a: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페이징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처리</a:t>
            </a: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61"/>
          <a:stretch/>
        </p:blipFill>
        <p:spPr>
          <a:xfrm>
            <a:off x="0" y="625448"/>
            <a:ext cx="7418231" cy="617377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63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89701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Screen</a:t>
                      </a:r>
                      <a:r>
                        <a:rPr lang="en-US" altLang="ko-KR" sz="1600" baseline="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Description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18231" y="553791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52161" y="723602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7431110" y="1272862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92979" y="2338882"/>
            <a:ext cx="4028731" cy="2746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전달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받은 고유번호 값으로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DB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에서 데이터를찾아 출력해준다</a:t>
            </a: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수정할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데이터를 수정후 수정하기버튼 클릭시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js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 유효성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검사후에 고유번호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값을 이용하여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DB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에서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된다</a:t>
            </a: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65" y="540734"/>
            <a:ext cx="6944397" cy="63136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25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89701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Screen</a:t>
                      </a:r>
                      <a:r>
                        <a:rPr lang="en-US" altLang="ko-KR" sz="1600" baseline="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Description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18231" y="553791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52161" y="723602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7431110" y="1272862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97190" y="1728739"/>
            <a:ext cx="4028731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카테고리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별 리스트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이동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기능 필터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기능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검색어 입력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 버튼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및 카테고리에 맞는 리스트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출력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게시판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상세보기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이동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글쓰기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폼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이동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페이징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처리 </a:t>
            </a: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91" y="553790"/>
            <a:ext cx="6934041" cy="63042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75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89701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Screen</a:t>
                      </a:r>
                      <a:r>
                        <a:rPr lang="en-US" altLang="ko-KR" sz="1600" baseline="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Description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18231" y="553791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52161" y="723602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7431110" y="1272862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97190" y="2499436"/>
            <a:ext cx="4028731" cy="314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게시판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카테고리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선택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입력할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데이터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파일 입력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폼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새로운 게시판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값으로 게시판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등록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History.Back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이전 페이지 이동 버튼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6" y="553790"/>
            <a:ext cx="6934041" cy="63042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43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2989887"/>
            <a:ext cx="44369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n-US" altLang="ko-KR" sz="3200" b="1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Yoon 윤고딕 520_TT" panose="020B0600000101010101"/>
                <a:cs typeface="Segoe UI" panose="020B0502040204020203" pitchFamily="34" charset="0"/>
              </a:rPr>
              <a:t> </a:t>
            </a:r>
            <a:r>
              <a:rPr lang="en-US" altLang="ko-KR" sz="32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Yoon 윤고딕 520_TT" panose="020B0600000101010101"/>
                <a:cs typeface="Segoe UI" panose="020B0502040204020203" pitchFamily="34" charset="0"/>
              </a:rPr>
              <a:t>Used Technology </a:t>
            </a:r>
          </a:p>
          <a:p>
            <a:pPr algn="ctr"/>
            <a:r>
              <a:rPr lang="en-US" altLang="ko-KR" sz="32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Yoon 윤고딕 520_TT" panose="020B0600000101010101"/>
                <a:cs typeface="Segoe UI" panose="020B0502040204020203" pitchFamily="34" charset="0"/>
              </a:rPr>
              <a:t>&amp; </a:t>
            </a:r>
            <a:r>
              <a:rPr lang="en-US" altLang="ko-KR" sz="32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Yoon 윤고딕 520_TT" panose="020B0600000101010101"/>
                <a:cs typeface="Segoe UI" panose="020B0502040204020203" pitchFamily="34" charset="0"/>
              </a:rPr>
              <a:t>Reference 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4436918" y="0"/>
            <a:ext cx="20782" cy="68580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754833" y="801655"/>
            <a:ext cx="5030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ü"/>
            </a:pPr>
            <a:r>
              <a:rPr lang="en-US" altLang="ko-KR" sz="20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20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Java, HTML, CSS, Thymeleaf</a:t>
            </a:r>
            <a:r>
              <a:rPr lang="en-US" altLang="ko-KR" sz="20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altLang="ko-KR" sz="20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Bootstrap</a:t>
            </a:r>
          </a:p>
          <a:p>
            <a:pPr marL="342900" indent="-3429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ü"/>
            </a:pPr>
            <a:r>
              <a:rPr lang="en-US" altLang="ko-KR" sz="20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20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JavaScript( jQuery</a:t>
            </a:r>
            <a:r>
              <a:rPr lang="en-US" altLang="ko-KR" sz="20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altLang="ko-KR" sz="20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Ajax, Rest API )</a:t>
            </a:r>
          </a:p>
          <a:p>
            <a:pPr marL="342900" indent="-3429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ü"/>
            </a:pPr>
            <a:endParaRPr lang="en-US" altLang="ko-KR" sz="20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ü"/>
            </a:pPr>
            <a:r>
              <a:rPr lang="en-US" altLang="ko-KR" sz="20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Spring, Spring-Boot, Spring Security,</a:t>
            </a:r>
          </a:p>
          <a:p>
            <a:pPr marL="342900" indent="-3429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ü"/>
            </a:pPr>
            <a:r>
              <a:rPr lang="en-US" altLang="ko-KR" sz="20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JPA, Oauth, Lombok</a:t>
            </a:r>
            <a:endParaRPr lang="en-US" altLang="ko-KR" sz="20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ü"/>
            </a:pPr>
            <a:endParaRPr lang="en-US" altLang="ko-KR" sz="20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ü"/>
            </a:pPr>
            <a:r>
              <a:rPr lang="en-US" altLang="ko-KR" sz="20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20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Gradle, Intelli-J</a:t>
            </a:r>
            <a:endParaRPr lang="en-US" altLang="ko-KR" sz="20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ü"/>
            </a:pPr>
            <a:endParaRPr lang="en-US" altLang="ko-KR" sz="20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ü"/>
            </a:pPr>
            <a:r>
              <a:rPr lang="en-US" altLang="ko-KR" sz="20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MySQL, ApacheTomcat 9.0, AWS, Git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19080" y="819323"/>
            <a:ext cx="1710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anose="020B0600000101010101"/>
              </a:rPr>
              <a:t>Programing Languages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19080" y="1863974"/>
            <a:ext cx="1710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anose="020B0600000101010101"/>
              </a:rPr>
              <a:t>Framework </a:t>
            </a:r>
          </a:p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anose="020B0600000101010101"/>
              </a:rPr>
              <a:t>/ Library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19080" y="3446792"/>
            <a:ext cx="1710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anose="020B0600000101010101"/>
              </a:rPr>
              <a:t>DB &amp; Server &amp; VCS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19080" y="2871047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anose="020B0600000101010101"/>
              </a:rPr>
              <a:t>Build &amp; Tool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54833" y="5384166"/>
            <a:ext cx="4444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ü"/>
            </a:pPr>
            <a:r>
              <a:rPr lang="en-US" altLang="ko-KR" sz="20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20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https://dmanimal.co.kr/adoption </a:t>
            </a:r>
            <a:r>
              <a:rPr lang="en-US" altLang="ko-KR" sz="20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 </a:t>
            </a:r>
            <a:r>
              <a:rPr lang="ko-KR" altLang="en-US" sz="20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동물이 행복한 세상</a:t>
            </a:r>
            <a:r>
              <a:rPr lang="en-US" altLang="ko-KR" sz="20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719080" y="5553433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Reference</a:t>
            </a:r>
          </a:p>
        </p:txBody>
      </p:sp>
      <p:cxnSp>
        <p:nvCxnSpPr>
          <p:cNvPr id="23" name="직선 연결선 22"/>
          <p:cNvCxnSpPr/>
          <p:nvPr/>
        </p:nvCxnSpPr>
        <p:spPr>
          <a:xfrm flipH="1">
            <a:off x="4447309" y="4602013"/>
            <a:ext cx="7755081" cy="214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60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89701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Screen</a:t>
                      </a:r>
                      <a:r>
                        <a:rPr lang="en-US" altLang="ko-KR" sz="1600" baseline="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Description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18231" y="553791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52161" y="723602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7431110" y="1272862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97190" y="1454936"/>
            <a:ext cx="4028731" cy="515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게시판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에 맞는 게시판 내용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출력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자신이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적은 게시판에만 수정 버튼 출력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// User Page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와 달리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Admin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로그인시 삭제버튼 상시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노출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// Delete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가져온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값을 이용한 게시판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삭제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History.Back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이전 페이지 이동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버튼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게시판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에 맞는 댓글 리스트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출력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자신이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작성한 댓글 수정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버튼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//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수정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버튼 클릭시 댓글이 입력 창으로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변경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// Update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수정 완료 클릭시 변경된 댓글로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변경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// Admin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로그인시 삭제버튼 상시 노출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//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삭제 버튼 클릭시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값에 맞는 댓글 삭제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댓글입력 기능</a:t>
            </a: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29" y="553790"/>
            <a:ext cx="6934041" cy="63042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21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89701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Screen</a:t>
                      </a:r>
                      <a:r>
                        <a:rPr lang="en-US" altLang="ko-KR" sz="1600" baseline="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Description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18231" y="553791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52161" y="723602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7431110" y="1272862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71790" y="2255105"/>
            <a:ext cx="4028731" cy="3393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게시판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에 맞는 게시판 내용 출력 및 입력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창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변경할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파일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선택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입력 창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내용으로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값에 맞는 게시판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수정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History.Back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이전 페이지 이동 버튼</a:t>
            </a: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31" y="542128"/>
            <a:ext cx="6946869" cy="63158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63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89701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Screen</a:t>
                      </a:r>
                      <a:r>
                        <a:rPr lang="en-US" altLang="ko-KR" sz="1600" baseline="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Description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18231" y="553791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52161" y="723602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7431110" y="1272862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97190" y="1764728"/>
            <a:ext cx="4028731" cy="4608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카테고리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별 리스트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이동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 기능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필터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기능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 및 카테고리에 맞는 리스트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출력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상세보기 폼 이동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공지사항 작성폼 이동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페이징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처리 </a:t>
            </a: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31" y="553790"/>
            <a:ext cx="6934041" cy="63042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69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89701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Screen</a:t>
                      </a:r>
                      <a:r>
                        <a:rPr lang="en-US" altLang="ko-KR" sz="1600" baseline="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Description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18231" y="553791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52161" y="723602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7431110" y="1272862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97190" y="2255105"/>
            <a:ext cx="4028731" cy="314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게시판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에 맞는 게시판 내용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출력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수정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폼 이동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버튼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가져온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값을 이용한 게시판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삭제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History.Back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이전 페이지 이동 버튼</a:t>
            </a: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31" y="553790"/>
            <a:ext cx="6934041" cy="63042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88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89701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Screen</a:t>
                      </a:r>
                      <a:r>
                        <a:rPr lang="en-US" altLang="ko-KR" sz="1600" baseline="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Description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18231" y="553791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52161" y="723602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7431110" y="1272862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84490" y="2255105"/>
            <a:ext cx="40287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입력할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데이터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파일 입력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폼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새로운 게시판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값으로 게시판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등록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History.Back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이전 페이지 이동 버튼</a:t>
            </a: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32" y="540912"/>
            <a:ext cx="6948206" cy="63170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65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89701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Screen</a:t>
                      </a:r>
                      <a:r>
                        <a:rPr lang="en-US" altLang="ko-KR" sz="1600" baseline="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Description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18231" y="553791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52161" y="723602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7431110" y="1272862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84490" y="2255105"/>
            <a:ext cx="4028731" cy="3393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공지사항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에 맞 내용이 입력된 입력 창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출력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변경할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파일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선택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입력 창 내용으로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값에 맞는 게시판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수정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History.Back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이전 페이지 이동 버튼</a:t>
            </a: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31" y="540912"/>
            <a:ext cx="6948207" cy="63170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83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89701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Screen</a:t>
                      </a:r>
                      <a:r>
                        <a:rPr lang="en-US" altLang="ko-KR" sz="1600" baseline="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Description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18231" y="553791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52161" y="723602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7431110" y="1272862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97190" y="2442756"/>
            <a:ext cx="4028731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자주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물어본 질문을 볼 수 있는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Modal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버튼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자주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물어본 질문에 대한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및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표시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Modal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폼 닫기</a:t>
            </a: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31" y="553674"/>
            <a:ext cx="6934169" cy="630432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98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89701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Screen</a:t>
                      </a:r>
                      <a:r>
                        <a:rPr lang="en-US" altLang="ko-KR" sz="1600" baseline="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Description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18231" y="553791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52161" y="723602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7431110" y="1272862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97190" y="2442756"/>
            <a:ext cx="4028731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자주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물어본 질문을 볼 수 있는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Modal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버튼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자주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물어본 질문에 대한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및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표시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Modal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폼 닫기</a:t>
            </a: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31" y="553674"/>
            <a:ext cx="6934169" cy="63043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7" t="3551" r="4926" b="4327"/>
          <a:stretch/>
        </p:blipFill>
        <p:spPr>
          <a:xfrm>
            <a:off x="1790699" y="1498599"/>
            <a:ext cx="4394201" cy="31242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46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89701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Screen</a:t>
                      </a:r>
                      <a:r>
                        <a:rPr lang="en-US" altLang="ko-KR" sz="1600" baseline="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Description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18231" y="553791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52161" y="723602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7431110" y="1272862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822590" y="2073031"/>
            <a:ext cx="4028731" cy="3393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유저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값과 일치하는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Q&amp;A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리스트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출력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Q&amp;A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게시판 상세보기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이동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어드민의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댓글 작성 여부에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따른 답변여부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페이징 처리</a:t>
            </a: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31" y="553790"/>
            <a:ext cx="6934041" cy="63042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05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89701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Screen</a:t>
                      </a:r>
                      <a:r>
                        <a:rPr lang="en-US" altLang="ko-KR" sz="1600" baseline="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Description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18231" y="553791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52161" y="723602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7431110" y="1272862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97190" y="1454936"/>
            <a:ext cx="4028731" cy="490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Q&amp;A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값에 맞는 게시글 내용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출력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History.Back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이전 페이지 이동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버튼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문의사항 삭제기능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게시판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에 맞는 댓글 리스트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출력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자신이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작성한 댓글 수정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버튼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//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수정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버튼 클릭시 댓글이 입력 창으로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변경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// Update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수정 완료 클릭시 변경된 댓글로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변경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// Admin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로그인시 삭제버튼 상시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노출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//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삭제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버튼 클릭시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값에 맞는 댓글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삭제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댓글 입력폼의 내용으로 댓글 작성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// '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답변 대기 중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'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시 답변 완료로 변경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29" y="542126"/>
            <a:ext cx="6946871" cy="631587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38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4" y="3005553"/>
            <a:ext cx="12191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v"/>
            </a:pPr>
            <a:r>
              <a:rPr lang="en-US" altLang="ko-KR" sz="3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3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 Table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84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89701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Screen</a:t>
                      </a:r>
                      <a:r>
                        <a:rPr lang="en-US" altLang="ko-KR" sz="1600" baseline="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Description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18231" y="553791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52161" y="723602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7431110" y="1272862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92979" y="2585103"/>
            <a:ext cx="4028731" cy="2254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페이지에서 입양신청한 동물의 리스트를 출력</a:t>
            </a: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이미지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클릭시 해당동물의 입양 신청 리스트페이지로 이동</a:t>
            </a: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59"/>
          <a:stretch/>
        </p:blipFill>
        <p:spPr>
          <a:xfrm>
            <a:off x="0" y="1272862"/>
            <a:ext cx="7431110" cy="477933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10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89701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Screen</a:t>
                      </a:r>
                      <a:r>
                        <a:rPr lang="en-US" altLang="ko-KR" sz="1600" baseline="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Description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18231" y="553791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52161" y="723602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7431110" y="1272862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92979" y="2338882"/>
            <a:ext cx="4028731" cy="2746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해당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동물을 입양신청한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들의 리스트를 출력</a:t>
            </a: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입양확정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클릭시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adopt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테이블의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petStatus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컬럼이 업데이트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되고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pet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테이블에서의 해당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pet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데이터가 삭제 된다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21" y="553791"/>
            <a:ext cx="6933880" cy="63040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91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89701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Screen</a:t>
                      </a:r>
                      <a:r>
                        <a:rPr lang="en-US" altLang="ko-KR" sz="1600" baseline="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Description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18231" y="553791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52161" y="723602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7431110" y="1272862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92979" y="2585103"/>
            <a:ext cx="4028731" cy="2254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dopt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테이블의 입양상태가 완료된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테이블의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전체 리스트를 출력한다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클릭시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동물의 상세페이지로 이동한다</a:t>
            </a: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20" y="553790"/>
            <a:ext cx="6934041" cy="63042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35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89701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Screen</a:t>
                      </a:r>
                      <a:r>
                        <a:rPr lang="en-US" altLang="ko-KR" sz="1600" baseline="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Description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18231" y="553791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52161" y="723602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7431110" y="1272862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82776" y="2978803"/>
            <a:ext cx="4028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Adopt DB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의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값으로 이미지와 동물정보들을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가져온다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80" y="553790"/>
            <a:ext cx="6870611" cy="63042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06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4" y="3005553"/>
            <a:ext cx="12191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v"/>
            </a:pPr>
            <a:r>
              <a:rPr lang="en-US" altLang="ko-KR" sz="3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3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Screen Description - USER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62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89701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Screen</a:t>
                      </a:r>
                      <a:r>
                        <a:rPr lang="en-US" altLang="ko-KR" sz="1600" baseline="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Description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18231" y="553791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52161" y="723602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7431110" y="1272862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97190" y="1888365"/>
            <a:ext cx="4028731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Header nav-bar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카테고리별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출력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캐러셀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출력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유튜브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출력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구글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맵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출력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Footer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출력</a:t>
            </a: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29" y="553790"/>
            <a:ext cx="6934041" cy="63042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34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89701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Screen</a:t>
                      </a:r>
                      <a:r>
                        <a:rPr lang="en-US" altLang="ko-KR" sz="1600" baseline="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Description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18231" y="553791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52161" y="723602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7431110" y="1272862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97190" y="1678416"/>
            <a:ext cx="402873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아이디 입력시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DB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정보와  일치하는지 확인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패스워드 입력시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DB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에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PwEncoder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 암호화되어 있는 정보를 가져와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matches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 비교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로그인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진행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//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Oauth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로그인 시에 등록된 카카오정보가 없을 경우 카카오정보로 회원가입이 진행되면서 로그인 완료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//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카카오정보로 회원가입이 되어 있을경우 바로 로그인 진행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아이디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비밀번호찾기 페이지 이동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회원가입 페이지 이동</a:t>
            </a: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31" y="553790"/>
            <a:ext cx="6934041" cy="630420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276" y="653227"/>
            <a:ext cx="1900345" cy="27387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  <p:sp>
        <p:nvSpPr>
          <p:cNvPr id="10" name="왼쪽으로 구부러진 화살표 9"/>
          <p:cNvSpPr/>
          <p:nvPr/>
        </p:nvSpPr>
        <p:spPr>
          <a:xfrm rot="9424803">
            <a:off x="5159404" y="925638"/>
            <a:ext cx="330994" cy="54926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19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89701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Screen</a:t>
                      </a:r>
                      <a:r>
                        <a:rPr lang="en-US" altLang="ko-KR" sz="1600" baseline="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Description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18231" y="553791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52161" y="723602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7431110" y="1272862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97190" y="1678416"/>
            <a:ext cx="402873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아이디 입력시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DB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정보와  일치하는지 확인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패스워드 입력시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DB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에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PwEncoder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 암호화되어 있는 정보를 가져와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matches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 비교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로그인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진행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//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Oauth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로그인 시에 등록된 카카오정보가 없을 경우 카카오정보로 회원가입이 진행되면서 로그인 완료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//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카카오정보로 회원가입이 되어 있을경우 바로 로그인 진행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아이디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비밀번호찾기 페이지 이동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회원가입 페이지 이동</a:t>
            </a: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31" y="553790"/>
            <a:ext cx="6934041" cy="630420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276" y="653227"/>
            <a:ext cx="1900345" cy="27387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  <p:sp>
        <p:nvSpPr>
          <p:cNvPr id="10" name="왼쪽으로 구부러진 화살표 9"/>
          <p:cNvSpPr/>
          <p:nvPr/>
        </p:nvSpPr>
        <p:spPr>
          <a:xfrm rot="9424803">
            <a:off x="5159404" y="925638"/>
            <a:ext cx="330994" cy="54926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801" y="1517668"/>
            <a:ext cx="4342500" cy="516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08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89701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Screen</a:t>
                      </a:r>
                      <a:r>
                        <a:rPr lang="en-US" altLang="ko-KR" sz="1600" baseline="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Description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18231" y="553791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52161" y="723602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7431110" y="1272862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97190" y="2631831"/>
            <a:ext cx="4028731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이름과 전화번호 값으로 아이디 찾기 진행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회원가입시 전화번호는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Unique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한 값으로 유효성검사 진행</a:t>
            </a: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27" y="639381"/>
            <a:ext cx="7155354" cy="60559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9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89701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Screen</a:t>
                      </a:r>
                      <a:r>
                        <a:rPr lang="en-US" altLang="ko-KR" sz="1600" baseline="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Description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18231" y="553791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52161" y="723602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7431110" y="1272862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53" y="723602"/>
            <a:ext cx="7065276" cy="59796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97190" y="2631831"/>
            <a:ext cx="4028731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이름과 전화번호 값으로 아이디 찾기 진행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회원가입시 전화번호는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Unique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한 값으로 유효성검사 진행</a:t>
            </a: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3136900" y="3390900"/>
            <a:ext cx="1168400" cy="3175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56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936408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Time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Table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321247" y="778851"/>
            <a:ext cx="1224136" cy="12241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</a:rPr>
              <a:t>분석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</a:rPr>
              <a:t>기획</a:t>
            </a:r>
            <a:endParaRPr lang="ko-KR" altLang="en-US" sz="1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079962" y="778851"/>
            <a:ext cx="1224136" cy="1224136"/>
          </a:xfrm>
          <a:prstGeom prst="ellipse">
            <a:avLst/>
          </a:prstGeom>
          <a:solidFill>
            <a:srgbClr val="FF999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bg1">
                    <a:lumMod val="95000"/>
                  </a:schemeClr>
                </a:solidFill>
              </a:rPr>
              <a:t>Front</a:t>
            </a:r>
            <a:endParaRPr lang="ko-KR" altLang="en-US" sz="1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780748" y="778851"/>
            <a:ext cx="1224136" cy="122413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</a:rPr>
              <a:t>Back-end</a:t>
            </a:r>
          </a:p>
        </p:txBody>
      </p:sp>
      <p:sp>
        <p:nvSpPr>
          <p:cNvPr id="20" name="타원 19"/>
          <p:cNvSpPr/>
          <p:nvPr/>
        </p:nvSpPr>
        <p:spPr>
          <a:xfrm>
            <a:off x="5477104" y="778851"/>
            <a:ext cx="1224136" cy="122413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</a:rPr>
              <a:t>디자인</a:t>
            </a:r>
            <a:endParaRPr lang="ko-KR" altLang="en-US" sz="1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173460" y="778851"/>
            <a:ext cx="1224136" cy="1224136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</a:rPr>
              <a:t>테스트 및 수정</a:t>
            </a:r>
            <a:endParaRPr lang="en-US" altLang="ko-KR" sz="1200" b="1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0519393" y="765972"/>
            <a:ext cx="1224136" cy="122413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</a:rPr>
              <a:t>통합 </a:t>
            </a:r>
            <a:endParaRPr lang="en-US" altLang="ko-KR" sz="1200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</a:rPr>
              <a:t>테스트</a:t>
            </a:r>
            <a:endParaRPr lang="ko-KR" altLang="en-US" sz="1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8846790" y="778850"/>
            <a:ext cx="1224136" cy="122413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</a:rPr>
              <a:t>PPT &amp;</a:t>
            </a:r>
          </a:p>
          <a:p>
            <a:pPr algn="ctr"/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</a:rPr>
              <a:t>기획서 </a:t>
            </a:r>
            <a:endParaRPr lang="en-US" altLang="ko-KR" sz="1200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</a:rPr>
              <a:t>확인</a:t>
            </a:r>
            <a:endParaRPr lang="ko-KR" altLang="en-US" sz="1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 flipH="1">
            <a:off x="0" y="2240925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갈매기형 수장 24"/>
          <p:cNvSpPr/>
          <p:nvPr/>
        </p:nvSpPr>
        <p:spPr>
          <a:xfrm>
            <a:off x="1770132" y="1297151"/>
            <a:ext cx="143011" cy="187535"/>
          </a:xfrm>
          <a:prstGeom prst="chevr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갈매기형 수장 25"/>
          <p:cNvSpPr/>
          <p:nvPr/>
        </p:nvSpPr>
        <p:spPr>
          <a:xfrm>
            <a:off x="3458770" y="1297151"/>
            <a:ext cx="143011" cy="187535"/>
          </a:xfrm>
          <a:prstGeom prst="chevr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169488" y="1297151"/>
            <a:ext cx="143011" cy="187535"/>
          </a:xfrm>
          <a:prstGeom prst="chevr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갈매기형 수장 27"/>
          <p:cNvSpPr/>
          <p:nvPr/>
        </p:nvSpPr>
        <p:spPr>
          <a:xfrm>
            <a:off x="6849374" y="1297151"/>
            <a:ext cx="143011" cy="187535"/>
          </a:xfrm>
          <a:prstGeom prst="chevr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9" name="갈매기형 수장 28"/>
          <p:cNvSpPr/>
          <p:nvPr/>
        </p:nvSpPr>
        <p:spPr>
          <a:xfrm>
            <a:off x="8549321" y="1297151"/>
            <a:ext cx="143011" cy="187535"/>
          </a:xfrm>
          <a:prstGeom prst="chevr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갈매기형 수장 29"/>
          <p:cNvSpPr/>
          <p:nvPr/>
        </p:nvSpPr>
        <p:spPr>
          <a:xfrm>
            <a:off x="10245677" y="1298509"/>
            <a:ext cx="143011" cy="187535"/>
          </a:xfrm>
          <a:prstGeom prst="chevr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846" y="2253803"/>
            <a:ext cx="9034651" cy="4604197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6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89701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Screen</a:t>
                      </a:r>
                      <a:r>
                        <a:rPr lang="en-US" altLang="ko-KR" sz="1600" baseline="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Description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18231" y="553791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52161" y="723602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7431110" y="1272862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47" y="650047"/>
            <a:ext cx="7202375" cy="60957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97190" y="2631831"/>
            <a:ext cx="402873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찾은 아이디와 가입시 입력한 이메일 값으로 비밀번호 찾기 진행 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회원가입시 이메일은 유효한 이메일이 입력어야 하며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Google SMTP lib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를 사용하여 인증메일 발송 및 인증절차 진행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유효하지 않으면 메일발송 실패</a:t>
            </a: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50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89701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Screen</a:t>
                      </a:r>
                      <a:r>
                        <a:rPr lang="en-US" altLang="ko-KR" sz="1600" baseline="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Description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18231" y="553791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52161" y="723602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7431110" y="1272862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2" y="710625"/>
            <a:ext cx="7093308" cy="60034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97190" y="2631831"/>
            <a:ext cx="4028731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찾은 아이디와 가입시 입력한 이메일 값으로 비밀번호 찾기 진행 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회원가입시 이메일은 유효한 이메일이 입력어야 하며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Google SMTP lib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를 사용하여 인증메일 발송 및 인증절차 진행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두 값 중 하나라도 유효하지 않으면 메일발송 실패</a:t>
            </a: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85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89701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Screen</a:t>
                      </a:r>
                      <a:r>
                        <a:rPr lang="en-US" altLang="ko-KR" sz="1600" baseline="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Description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18231" y="553791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52161" y="723602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7431110" y="1272862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36" y="723602"/>
            <a:ext cx="7093708" cy="600375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97190" y="2631831"/>
            <a:ext cx="402873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찾은 아이디와 가입시 입력한 이메일 값으로 비밀번호 찾기 진행 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회원가입시 이메일은 유효한 이메일이 입력어야 하며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Google SMTP lib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를 사용하여 인증메일 발송 및 인증절차 진행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유효하지 않으면 메일발송 실패</a:t>
            </a: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806700" y="3441700"/>
            <a:ext cx="1803400" cy="4064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11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89701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Screen</a:t>
                      </a:r>
                      <a:r>
                        <a:rPr lang="en-US" altLang="ko-KR" sz="1600" baseline="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Description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18231" y="553791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52161" y="723602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7431110" y="1272862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36" y="723602"/>
            <a:ext cx="7093708" cy="600375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97190" y="2631831"/>
            <a:ext cx="402873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찾은 아이디와 가입시 입력한 이메일 값으로 비밀번호 찾기 진행 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회원가입시 이메일은 유효한 이메일이 입력어야 하며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Google SMTP lib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를 사용하여 인증메일 발송 및 인증절차 진행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유효하지 않으면 메일발송 실패</a:t>
            </a: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806700" y="3441700"/>
            <a:ext cx="1803400" cy="4064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418" y="1774185"/>
            <a:ext cx="9918604" cy="374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09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89701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Screen</a:t>
                      </a:r>
                      <a:r>
                        <a:rPr lang="en-US" altLang="ko-KR" sz="1600" baseline="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Description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18231" y="553791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52161" y="723602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7431110" y="1272862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97190" y="1579953"/>
            <a:ext cx="4028731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서비스계층에서 입력된 값이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DB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에 있는지 확인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Ajax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 비밀번호 유효성검사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비밀번호가 일치하는지 확인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DTO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와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.js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에서 이름과 나이 유효성 검사 진행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서비스계층에서 입력된 값이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DB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에 있는지 확인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이메일은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유효한 이메일이 입력어야 하며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Google SMTP lib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를 사용하여 인증메일 발송 및 인증절차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진행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다음 우편번호 찾기 이용</a:t>
            </a: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91" y="553790"/>
            <a:ext cx="6934041" cy="63042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20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89701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Screen</a:t>
                      </a:r>
                      <a:r>
                        <a:rPr lang="en-US" altLang="ko-KR" sz="1600" baseline="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Description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18231" y="553791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52161" y="723602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7431110" y="1272862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91" y="553790"/>
            <a:ext cx="6934041" cy="63042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97190" y="1579953"/>
            <a:ext cx="4028731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서비스계층에서 입력된 값이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DB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에 있는지 확인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Ajax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 비밀번호 유효성검사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비밀번호가 일치하는지 확인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DTO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와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.js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에서 이름과 나이 유효성 검사 진행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서비스계층에서 입력된 값이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DB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에 있는지 확인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이메일은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유효한 이메일이 입력어야 하며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Google SMTP lib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를 사용하여 인증메일 발송 및 인증절차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진행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다음 우편번호 찾기 이용</a:t>
            </a: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088" y="2362200"/>
            <a:ext cx="273722" cy="345410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137" y="6213508"/>
            <a:ext cx="390525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45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89701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Screen</a:t>
                      </a:r>
                      <a:r>
                        <a:rPr lang="en-US" altLang="ko-KR" sz="1600" baseline="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Description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18231" y="553791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52161" y="723602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7431110" y="1272862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91" y="553790"/>
            <a:ext cx="6934041" cy="63042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97190" y="1579953"/>
            <a:ext cx="4028731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서비스계층에서 입력된 값이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DB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에 있는지 확인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Ajax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 비밀번호 유효성검사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비밀번호가 일치하는지 확인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DTO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와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.js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에서 이름과 나이 유효성 검사 진행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서비스계층에서 입력된 값이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DB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에 있는지 확인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이메일은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유효한 이메일이 입력어야 하며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Google SMTP lib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를 사용하여 인증메일 발송 및 인증절차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진행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다음 우편번호 찾기 이용</a:t>
            </a: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088" y="2362200"/>
            <a:ext cx="273722" cy="345410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137" y="6213508"/>
            <a:ext cx="390525" cy="3524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00" y="1389979"/>
            <a:ext cx="10647947" cy="387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4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89701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Screen</a:t>
                      </a:r>
                      <a:r>
                        <a:rPr lang="en-US" altLang="ko-KR" sz="1600" baseline="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Description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18231" y="553791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52161" y="723602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7431110" y="1272862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97190" y="2034952"/>
            <a:ext cx="4028731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로그인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한 회원 정보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출력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우편번호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찾기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버튼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회원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정보 수정 클릭 시 정보 수정 완료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(Update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버튼 클릭 시 입력 정보 모두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초기화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회원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탈퇴 클릭 시 회원 정보 삭제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(Delete)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91" y="553790"/>
            <a:ext cx="6934041" cy="63042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47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89701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Screen</a:t>
                      </a:r>
                      <a:r>
                        <a:rPr lang="en-US" altLang="ko-KR" sz="1600" baseline="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Description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18231" y="553791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52161" y="723602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7431110" y="1272862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92979" y="2313206"/>
            <a:ext cx="4028731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현재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비밀번호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새 비밀번호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새 비밀번호 입력란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노출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비밀번호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변경 버튼 클릭 시 비밀번호 변경 완료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(Update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버튼 클릭 시 입력 정보 모두 초기화</a:t>
            </a: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20" y="553791"/>
            <a:ext cx="6934041" cy="630420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03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89701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Screen</a:t>
                      </a:r>
                      <a:r>
                        <a:rPr lang="en-US" altLang="ko-KR" sz="1600" baseline="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Description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18231" y="553791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52161" y="723602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7431110" y="1272862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92979" y="2313206"/>
            <a:ext cx="4028731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현재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비밀번호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새 비밀번호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새 비밀번호 입력란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노출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비밀번호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변경 버튼 클릭 시 비밀번호 변경 완료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(Update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버튼 클릭 시 입력 정보 모두 초기화</a:t>
            </a: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20" y="553791"/>
            <a:ext cx="6934041" cy="630420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73" y="3061574"/>
            <a:ext cx="3301127" cy="15290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49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4" y="3005553"/>
            <a:ext cx="12191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v"/>
            </a:pPr>
            <a:r>
              <a:rPr lang="en-US" altLang="ko-KR" sz="3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3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Information Structure Diagram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65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89701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Screen</a:t>
                      </a:r>
                      <a:r>
                        <a:rPr lang="en-US" altLang="ko-KR" sz="1600" baseline="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Description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18231" y="553791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52161" y="723602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7431110" y="1272862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97190" y="2336598"/>
            <a:ext cx="402873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의 입양신청한 리스트 출력</a:t>
            </a: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클릭시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동물의 상세페이지로 이동한다</a:t>
            </a: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클릭시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adopt DB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에서 해당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의 입양신청한 데이터를 삭제</a:t>
            </a: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20" y="553791"/>
            <a:ext cx="6934041" cy="63042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31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89701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Screen</a:t>
                      </a:r>
                      <a:r>
                        <a:rPr lang="en-US" altLang="ko-KR" sz="1600" baseline="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Description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18231" y="553791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52161" y="723602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7431110" y="1272862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97190" y="3403398"/>
            <a:ext cx="4028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Adopt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Entity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의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값으로 이미지와 동물정보들을 가져온다</a:t>
            </a: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32" y="542128"/>
            <a:ext cx="6946868" cy="63158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14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89701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Screen</a:t>
                      </a:r>
                      <a:r>
                        <a:rPr lang="en-US" altLang="ko-KR" sz="1600" baseline="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Description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18231" y="553791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52161" y="723602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7431110" y="1272862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97190" y="2631831"/>
            <a:ext cx="4028731" cy="176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보호동물 입양현황 그래프 출력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전체 회원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보호동물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보호소 등록 현황 그래프 출력</a:t>
            </a: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29" y="553790"/>
            <a:ext cx="6934041" cy="63042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72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89701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Screen</a:t>
                      </a:r>
                      <a:r>
                        <a:rPr lang="en-US" altLang="ko-KR" sz="1600" baseline="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Description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18231" y="553791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52161" y="723602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7431110" y="1272862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48280" y="2019836"/>
            <a:ext cx="40287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검색어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필터를 활용하여 리스트 출력</a:t>
            </a: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보호소명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클릭시 보호소 상세보기 페이지로 이동</a:t>
            </a: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페이징처리</a:t>
            </a: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20" y="553790"/>
            <a:ext cx="6934041" cy="63042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08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89701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Screen</a:t>
                      </a:r>
                      <a:r>
                        <a:rPr lang="en-US" altLang="ko-KR" sz="1600" baseline="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Description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18231" y="553791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52161" y="723602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7431110" y="1272862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73680" y="2680236"/>
            <a:ext cx="4028731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해당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보호소의 상세정보 출력</a:t>
            </a: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카카오지도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api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를 활용하여 지도 출력</a:t>
            </a: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20" y="553790"/>
            <a:ext cx="6934041" cy="63042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21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89701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Screen</a:t>
                      </a:r>
                      <a:r>
                        <a:rPr lang="en-US" altLang="ko-KR" sz="1600" baseline="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Description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18231" y="553791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52161" y="723602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7431110" y="1272862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92979" y="1949285"/>
            <a:ext cx="402873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검색어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필터를 활용하여 리스트 출력</a:t>
            </a: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이미지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안에 마우스이동시 동물의 간단한 정보 출력</a:t>
            </a: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이미지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클릭시 동물의  상세보기 페이지로 이동</a:t>
            </a: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페이징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처리</a:t>
            </a: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20" y="553790"/>
            <a:ext cx="6934041" cy="63042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74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89701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Screen</a:t>
                      </a:r>
                      <a:r>
                        <a:rPr lang="en-US" altLang="ko-KR" sz="1600" baseline="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Description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18231" y="553791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52161" y="723602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7431110" y="1272862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92979" y="2338882"/>
            <a:ext cx="4028731" cy="2746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해당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동물의 상세정보 출력</a:t>
            </a: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입양신청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버튼 클릭시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pet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테이블의 고유번호와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테이블의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고유번호로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adopt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테이블에서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pet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과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의 데이터로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DB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등록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는 같은 동물의 중복 입양신청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안됌</a:t>
            </a: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21" y="553791"/>
            <a:ext cx="6934041" cy="63042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42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89701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Screen</a:t>
                      </a:r>
                      <a:r>
                        <a:rPr lang="en-US" altLang="ko-KR" sz="1600" baseline="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Description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18231" y="553791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52161" y="723602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7431110" y="1272862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97190" y="2119591"/>
            <a:ext cx="4028731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카테고리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별 리스트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이동</a:t>
            </a: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기능 필터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기능</a:t>
            </a: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및 카테고리에 맞는 리스트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출력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게시판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상세보기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이동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글쓰기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폼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이동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페이징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처리 </a:t>
            </a: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91" y="553790"/>
            <a:ext cx="6934041" cy="63042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17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89701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Screen</a:t>
                      </a:r>
                      <a:r>
                        <a:rPr lang="en-US" altLang="ko-KR" sz="1600" baseline="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Description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18231" y="553791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52161" y="723602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7431110" y="1272862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97190" y="2119591"/>
            <a:ext cx="4028731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게시판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카테고리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선택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유저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값에 맞는 임시저장 목록 리스트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출력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입력할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데이터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파일 입력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폼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새로운 게시판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값으로 게시판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등록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새로운 게시판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값으로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임시저장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History.Back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이전 페이지 이동 버튼</a:t>
            </a: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31" y="553790"/>
            <a:ext cx="6934041" cy="63042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55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89701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Screen</a:t>
                      </a:r>
                      <a:r>
                        <a:rPr lang="en-US" altLang="ko-KR" sz="1600" baseline="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Description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18231" y="553791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52161" y="723602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7431110" y="1272862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97190" y="1454936"/>
            <a:ext cx="4028731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게시판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에 맞는 게시판 내용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출력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자신이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적은 게시판에만 수정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삭제 버튼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출력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수정폼 이동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가져온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값을 이용한 게시판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삭제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History.Back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이전 페이지 이동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버튼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게시판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에 맞는 댓글 리스트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출력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자신이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작성한 댓글 수정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삭제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버튼 출력 및 기능작동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//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수정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버튼 클릭시 댓글이 입력 창으로 변경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// Update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수정 완료 클릭시 변경된 댓글로 변경 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댓글 입력폼의 내용으로 댓글 작성 </a:t>
            </a: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31" y="553790"/>
            <a:ext cx="6934041" cy="63042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44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141743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Information Structure Diagram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91" y="553791"/>
            <a:ext cx="7549191" cy="63042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49661" y="3302575"/>
            <a:ext cx="4242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Yoon 윤고딕 520_TT" panose="020B0600000101010101"/>
                <a:cs typeface="Segoe UI" panose="020B0502040204020203" pitchFamily="34" charset="0"/>
              </a:rPr>
              <a:t>USER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7949471" y="540066"/>
            <a:ext cx="0" cy="6304209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41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89701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Screen</a:t>
                      </a:r>
                      <a:r>
                        <a:rPr lang="en-US" altLang="ko-KR" sz="1600" baseline="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Description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18231" y="553791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52161" y="723602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7431110" y="1272862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97190" y="2073031"/>
            <a:ext cx="4028731" cy="3393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게시판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에 맞는 게시판 내용 출력 및 입력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창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변경할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파일 선택 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입력 창 내용으로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값에 맞는 게시판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수정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History.Back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이전 페이지 이동 버튼</a:t>
            </a: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91" y="553790"/>
            <a:ext cx="6934041" cy="63042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63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89701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Screen</a:t>
                      </a:r>
                      <a:r>
                        <a:rPr lang="en-US" altLang="ko-KR" sz="1600" baseline="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Description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18231" y="553791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52161" y="723602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7431110" y="1272862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97190" y="2073031"/>
            <a:ext cx="4028731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카테고리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별 리스트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이동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기능 필터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기능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 및 카테고리에 맞는 리스트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출력</a:t>
            </a: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공지사항 상세페이지 이동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페이징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처리 </a:t>
            </a: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31" y="553790"/>
            <a:ext cx="6934041" cy="63042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90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89701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Screen</a:t>
                      </a:r>
                      <a:r>
                        <a:rPr lang="en-US" altLang="ko-KR" sz="1600" baseline="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Description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18231" y="553791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52161" y="723602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7431110" y="1272862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97190" y="2631831"/>
            <a:ext cx="4028731" cy="176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게시판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에 맞는 게시판 내용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출력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History.Back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이전 페이지 이동 버튼</a:t>
            </a: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31" y="553790"/>
            <a:ext cx="6934041" cy="63042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43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89701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Screen</a:t>
                      </a:r>
                      <a:r>
                        <a:rPr lang="en-US" altLang="ko-KR" sz="1600" baseline="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Description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18231" y="553791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52161" y="723602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7431110" y="1272862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97190" y="2376325"/>
            <a:ext cx="4028731" cy="3393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자주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물어본 질문을 볼 수 있는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Modal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버튼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자주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물어본 질문에 대한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및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표시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Modal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폼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닫기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문의하기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작성 폼 이동</a:t>
            </a: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29" y="553790"/>
            <a:ext cx="6934041" cy="630420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52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89701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Screen</a:t>
                      </a:r>
                      <a:r>
                        <a:rPr lang="en-US" altLang="ko-KR" sz="1600" baseline="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Description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18231" y="553791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52161" y="723602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7431110" y="1272862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97190" y="2376325"/>
            <a:ext cx="4028731" cy="3393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자주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물어본 질문을 볼 수 있는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Modal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버튼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자주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물어본 질문에 대한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및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표시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Modal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폼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닫기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문의하기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작성 폼 이동</a:t>
            </a: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29" y="553790"/>
            <a:ext cx="6934041" cy="63042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7" t="3551" r="4926" b="4327"/>
          <a:stretch/>
        </p:blipFill>
        <p:spPr>
          <a:xfrm>
            <a:off x="2006599" y="1612899"/>
            <a:ext cx="4394201" cy="31242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02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89701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Screen</a:t>
                      </a:r>
                      <a:r>
                        <a:rPr lang="en-US" altLang="ko-KR" sz="1600" baseline="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Description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18231" y="553791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52161" y="723602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7431110" y="1272862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97190" y="2255105"/>
            <a:ext cx="402873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유저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값과 일치하는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Q&amp;A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리스트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출력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Q&amp;A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게시판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상세보기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이동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어드민의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댓글 작성 여부에 따른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답변여부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문의하기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폼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이동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페이징 처리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32" y="566490"/>
            <a:ext cx="6909524" cy="628191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683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89701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Screen</a:t>
                      </a:r>
                      <a:r>
                        <a:rPr lang="en-US" altLang="ko-KR" sz="1600" baseline="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Description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18231" y="553791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52161" y="723602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7431110" y="1272862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97190" y="2390531"/>
            <a:ext cx="40287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제목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및 문의 내용 작성 입력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폼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입력 창 내용으로 새로운 문의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등록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History.Back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이전 페이지 이동 버튼</a:t>
            </a: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31" y="553790"/>
            <a:ext cx="6934041" cy="63042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03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89701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Screen</a:t>
                      </a:r>
                      <a:r>
                        <a:rPr lang="en-US" altLang="ko-KR" sz="1600" baseline="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Description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18231" y="553791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52161" y="723602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7431110" y="1272862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97190" y="1741536"/>
            <a:ext cx="4028731" cy="470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Q&amp;A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값에 맞는 게시글 내용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출력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수정 폼이동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삭제 기능작동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게시판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에 맞는 댓글 리스트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출력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자신이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작성한 댓글 수정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삭제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버튼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//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수정 버튼 클릭시 댓글이 입력 창으로 변경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// Update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수정 완료 클릭시 변경된 댓글로 변경 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댓글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입력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폼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댓글 입력폼의 내용으로 댓글 작성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//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리스트에서 </a:t>
            </a: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'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답변 완료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'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시 답변 대기중으로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변경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31" y="553790"/>
            <a:ext cx="6934041" cy="63042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54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89701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Screen</a:t>
                      </a:r>
                      <a:r>
                        <a:rPr lang="en-US" altLang="ko-KR" sz="1600" baseline="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Description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418231" y="553791"/>
            <a:ext cx="12879" cy="63170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52161" y="723602"/>
            <a:ext cx="171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Description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7431110" y="1272862"/>
            <a:ext cx="4760892" cy="214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97190" y="2442756"/>
            <a:ext cx="4028731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Q&amp;A </a:t>
            </a:r>
            <a:r>
              <a:rPr lang="en-US" altLang="ko-KR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값에 맞는 게시글 내용을 가진 입력 폼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출력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수정 버튼 클릭시 변경된 내용으로 </a:t>
            </a:r>
            <a:r>
              <a:rPr lang="ko-KR" altLang="en-US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수정</a:t>
            </a:r>
            <a:endParaRPr lang="en-US" altLang="ko-KR" sz="1600" noProof="1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ko-KR" altLang="en-US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spcAft>
                <a:spcPts val="3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ko-KR" sz="1600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History.Back </a:t>
            </a:r>
            <a:r>
              <a:rPr lang="ko-KR" altLang="en-US" sz="16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이전 페이지 이동 버튼</a:t>
            </a:r>
            <a:endParaRPr lang="en-US" altLang="ko-KR" sz="16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32" y="553790"/>
            <a:ext cx="6951382" cy="63199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23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2944410"/>
            <a:ext cx="12191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Yoon 윤고딕 520_TT" panose="020B0600000101010101"/>
                <a:cs typeface="Segoe UI" panose="020B0502040204020203" pitchFamily="34" charset="0"/>
              </a:rPr>
              <a:t>Q &amp; A</a:t>
            </a:r>
            <a:endParaRPr lang="en-US" altLang="ko-KR" sz="32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ea typeface="Yoon 윤고딕 520_TT" panose="020B0600000101010101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48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7">
            <a:extLst>
              <a:ext uri="{FF2B5EF4-FFF2-40B4-BE49-F238E27FC236}">
                <a16:creationId xmlns:a16="http://schemas.microsoft.com/office/drawing/2014/main" id="{D20DC677-A315-497D-A46B-9E9D5978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141743"/>
              </p:ext>
            </p:extLst>
          </p:nvPr>
        </p:nvGraphicFramePr>
        <p:xfrm>
          <a:off x="0" y="0"/>
          <a:ext cx="12191999" cy="52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587176529"/>
                    </a:ext>
                  </a:extLst>
                </a:gridCol>
              </a:tblGrid>
              <a:tr h="52803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600" noProof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Information Structure Diagram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6350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0" y="540912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42" y="552944"/>
            <a:ext cx="5968798" cy="63042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49471" y="3138836"/>
            <a:ext cx="4242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Yoon 윤고딕 520_TT" panose="020B0600000101010101"/>
                <a:cs typeface="Segoe UI" panose="020B0502040204020203" pitchFamily="34" charset="0"/>
              </a:rPr>
              <a:t>ADMIN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7949471" y="540066"/>
            <a:ext cx="0" cy="6304209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13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4" y="2942053"/>
            <a:ext cx="12191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  <a:buClr>
                <a:schemeClr val="bg1">
                  <a:lumMod val="95000"/>
                </a:schemeClr>
              </a:buClr>
            </a:pPr>
            <a:r>
              <a:rPr lang="en-US" altLang="ko-KR" sz="3600" b="1" noProof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 N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868022" y="15766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Education from </a:t>
            </a:r>
            <a:r>
              <a:rPr lang="en-US" altLang="ko-KR" sz="12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Yoon 윤고딕 520_TT" pitchFamily="18" charset="-127"/>
                <a:cs typeface="Segoe UI" panose="020B0502040204020203" pitchFamily="34" charset="0"/>
              </a:rPr>
              <a:t>KimJaeHyun</a:t>
            </a:r>
            <a:endParaRPr lang="en-US" altLang="ko-KR" sz="12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Yoon 윤고딕 520_TT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31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TM03457515[[fn=보기]]</Template>
  <TotalTime>4253</TotalTime>
  <Words>2641</Words>
  <Application>Microsoft Office PowerPoint</Application>
  <PresentationFormat>와이드스크린</PresentationFormat>
  <Paragraphs>929</Paragraphs>
  <Slides>90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90</vt:i4>
      </vt:variant>
    </vt:vector>
  </HeadingPairs>
  <TitlesOfParts>
    <vt:vector size="96" baseType="lpstr">
      <vt:lpstr>Yoon 윤고딕 520_TT</vt:lpstr>
      <vt:lpstr>맑은 고딕</vt:lpstr>
      <vt:lpstr>Arial</vt:lpstr>
      <vt:lpstr>Segoe UI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302-05</cp:lastModifiedBy>
  <cp:revision>217</cp:revision>
  <dcterms:created xsi:type="dcterms:W3CDTF">2022-12-12T01:36:37Z</dcterms:created>
  <dcterms:modified xsi:type="dcterms:W3CDTF">2024-02-28T06:53:18Z</dcterms:modified>
</cp:coreProperties>
</file>